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3"/>
  </p:notesMasterIdLst>
  <p:sldIdLst>
    <p:sldId id="257" r:id="rId2"/>
    <p:sldId id="258" r:id="rId3"/>
    <p:sldId id="259" r:id="rId4"/>
    <p:sldId id="260" r:id="rId5"/>
    <p:sldId id="261" r:id="rId6"/>
    <p:sldId id="262" r:id="rId7"/>
    <p:sldId id="263" r:id="rId8"/>
    <p:sldId id="264" r:id="rId9"/>
    <p:sldId id="265" r:id="rId10"/>
    <p:sldId id="266" r:id="rId11"/>
    <p:sldId id="267"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3"/>
    <p:restoredTop sz="78961"/>
  </p:normalViewPr>
  <p:slideViewPr>
    <p:cSldViewPr snapToGrid="0" snapToObjects="1">
      <p:cViewPr>
        <p:scale>
          <a:sx n="79" d="100"/>
          <a:sy n="79" d="100"/>
        </p:scale>
        <p:origin x="-474" y="-3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73F3686-C26D-8241-AE5C-31BA6048CEDB}" type="datetimeFigureOut">
              <a:rPr lang="en-US" smtClean="0"/>
              <a:t>5/15/2016</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014ED11-45B8-C649-BA8B-D94A4E0FD75C}" type="slidenum">
              <a:rPr lang="en-US" smtClean="0"/>
              <a:t>‹#›</a:t>
            </a:fld>
            <a:endParaRPr lang="en-US"/>
          </a:p>
        </p:txBody>
      </p:sp>
    </p:spTree>
    <p:extLst>
      <p:ext uri="{BB962C8B-B14F-4D97-AF65-F5344CB8AC3E}">
        <p14:creationId xmlns:p14="http://schemas.microsoft.com/office/powerpoint/2010/main" val="9079024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877CCF4-35CA-A948-9720-D4A31E565536}" type="slidenum">
              <a:rPr lang="en-US" smtClean="0"/>
              <a:t>1</a:t>
            </a:fld>
            <a:endParaRPr lang="en-US"/>
          </a:p>
        </p:txBody>
      </p:sp>
    </p:spTree>
    <p:extLst>
      <p:ext uri="{BB962C8B-B14F-4D97-AF65-F5344CB8AC3E}">
        <p14:creationId xmlns:p14="http://schemas.microsoft.com/office/powerpoint/2010/main" val="7196194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smtClean="0">
                <a:solidFill>
                  <a:schemeClr val="tx1"/>
                </a:solidFill>
                <a:effectLst/>
                <a:latin typeface="+mn-lt"/>
                <a:ea typeface="+mn-ea"/>
                <a:cs typeface="+mn-cs"/>
              </a:rPr>
              <a:t>THROUGH THE CONFIDENCE JESUS BUILDS IN ME, I KNOW THAT I </a:t>
            </a:r>
            <a:endParaRPr lang="en-US" sz="1200"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AM A WORTHY WOMAN, A DAUGHTER OF GOD.</a:t>
            </a:r>
            <a:endParaRPr lang="en-U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B014ED11-45B8-C649-BA8B-D94A4E0FD75C}" type="slidenum">
              <a:rPr lang="en-US" smtClean="0"/>
              <a:t>10</a:t>
            </a:fld>
            <a:endParaRPr lang="en-US"/>
          </a:p>
        </p:txBody>
      </p:sp>
    </p:spTree>
    <p:extLst>
      <p:ext uri="{BB962C8B-B14F-4D97-AF65-F5344CB8AC3E}">
        <p14:creationId xmlns:p14="http://schemas.microsoft.com/office/powerpoint/2010/main" val="7704749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smtClean="0">
                <a:solidFill>
                  <a:schemeClr val="tx1"/>
                </a:solidFill>
                <a:effectLst/>
                <a:latin typeface="+mn-lt"/>
                <a:ea typeface="+mn-ea"/>
                <a:cs typeface="+mn-cs"/>
              </a:rPr>
              <a:t>INTRODUCTION</a:t>
            </a:r>
          </a:p>
          <a:p>
            <a:r>
              <a:rPr lang="en-US" sz="1200" b="1" kern="1200" dirty="0" smtClean="0">
                <a:solidFill>
                  <a:schemeClr val="tx1"/>
                </a:solidFill>
                <a:effectLst/>
                <a:latin typeface="+mn-lt"/>
                <a:ea typeface="+mn-ea"/>
                <a:cs typeface="+mn-cs"/>
              </a:rPr>
              <a:t> </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Maria was a shy, quiet young woman.  She had grown up in an abusive home, had run away with an abusive man, and had reached depths of degradation she wouldn’t have believed possible.  She felt that she was ugly and stupid and could expect nothing better from life.</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Then Maria met Joyce, a Christian woman who could see through the pain in Maria’s eyes.  Joyce could see that there was a beautiful person inside.  Joyce told Maria of Jesus, a Friend who loves without exception.  The thought that Someone could love </a:t>
            </a:r>
            <a:r>
              <a:rPr lang="en-US" sz="1200" i="1" kern="1200" dirty="0" smtClean="0">
                <a:solidFill>
                  <a:schemeClr val="tx1"/>
                </a:solidFill>
                <a:effectLst/>
                <a:latin typeface="+mn-lt"/>
                <a:ea typeface="+mn-ea"/>
                <a:cs typeface="+mn-cs"/>
              </a:rPr>
              <a:t>her</a:t>
            </a:r>
            <a:r>
              <a:rPr lang="en-US" sz="1200" kern="1200" dirty="0" smtClean="0">
                <a:solidFill>
                  <a:schemeClr val="tx1"/>
                </a:solidFill>
                <a:effectLst/>
                <a:latin typeface="+mn-lt"/>
                <a:ea typeface="+mn-ea"/>
                <a:cs typeface="+mn-cs"/>
              </a:rPr>
              <a:t> was new to Maria, and it brought the first glimmer of hope to her heart.  With Joyce’s help, she began to believe in her own worth; she began to see new hope for a fulfilling life.</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3877CCF4-35CA-A948-9720-D4A31E565536}" type="slidenum">
              <a:rPr lang="en-US" smtClean="0"/>
              <a:t>2</a:t>
            </a:fld>
            <a:endParaRPr lang="en-US"/>
          </a:p>
        </p:txBody>
      </p:sp>
    </p:spTree>
    <p:extLst>
      <p:ext uri="{BB962C8B-B14F-4D97-AF65-F5344CB8AC3E}">
        <p14:creationId xmlns:p14="http://schemas.microsoft.com/office/powerpoint/2010/main" val="6131431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kern="1200" dirty="0" smtClean="0">
                <a:solidFill>
                  <a:schemeClr val="tx1"/>
                </a:solidFill>
                <a:effectLst/>
                <a:latin typeface="+mn-lt"/>
                <a:ea typeface="+mn-ea"/>
                <a:cs typeface="+mn-cs"/>
              </a:rPr>
              <a:t>1. We have learned in previous lessons that Jesus is our Friend, our Elder Brother, and he gives us peace.  What confidence in Jesus does the apostle Paul express in Philippians 4:13?</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If you are using a version other than the King James, the verse may use the pronoun </a:t>
            </a:r>
            <a:r>
              <a:rPr lang="en-US" sz="1200" i="1" kern="1200" dirty="0" smtClean="0">
                <a:solidFill>
                  <a:schemeClr val="tx1"/>
                </a:solidFill>
                <a:effectLst/>
                <a:latin typeface="+mn-lt"/>
                <a:ea typeface="+mn-ea"/>
                <a:cs typeface="+mn-cs"/>
              </a:rPr>
              <a:t>Him </a:t>
            </a:r>
            <a:r>
              <a:rPr lang="en-US" sz="1200" kern="1200" dirty="0" smtClean="0">
                <a:solidFill>
                  <a:schemeClr val="tx1"/>
                </a:solidFill>
                <a:effectLst/>
                <a:latin typeface="+mn-lt"/>
                <a:ea typeface="+mn-ea"/>
                <a:cs typeface="+mn-cs"/>
              </a:rPr>
              <a:t>rather than the noun </a:t>
            </a:r>
            <a:r>
              <a:rPr lang="en-US" sz="1200" i="1" kern="1200" dirty="0" smtClean="0">
                <a:solidFill>
                  <a:schemeClr val="tx1"/>
                </a:solidFill>
                <a:effectLst/>
                <a:latin typeface="+mn-lt"/>
                <a:ea typeface="+mn-ea"/>
                <a:cs typeface="+mn-cs"/>
              </a:rPr>
              <a:t>Christ,</a:t>
            </a:r>
            <a:r>
              <a:rPr lang="en-US" sz="1200" kern="1200" dirty="0" smtClean="0">
                <a:solidFill>
                  <a:schemeClr val="tx1"/>
                </a:solidFill>
                <a:effectLst/>
                <a:latin typeface="+mn-lt"/>
                <a:ea typeface="+mn-ea"/>
                <a:cs typeface="+mn-cs"/>
              </a:rPr>
              <a:t> but the KJV makes it clear by stating, “I can do all things through Christ which </a:t>
            </a:r>
            <a:r>
              <a:rPr lang="en-US" sz="1200" kern="1200" dirty="0" err="1" smtClean="0">
                <a:solidFill>
                  <a:schemeClr val="tx1"/>
                </a:solidFill>
                <a:effectLst/>
                <a:latin typeface="+mn-lt"/>
                <a:ea typeface="+mn-ea"/>
                <a:cs typeface="+mn-cs"/>
              </a:rPr>
              <a:t>strengtheneth</a:t>
            </a:r>
            <a:r>
              <a:rPr lang="en-US" sz="1200" kern="1200" dirty="0" smtClean="0">
                <a:solidFill>
                  <a:schemeClr val="tx1"/>
                </a:solidFill>
                <a:effectLst/>
                <a:latin typeface="+mn-lt"/>
                <a:ea typeface="+mn-ea"/>
                <a:cs typeface="+mn-cs"/>
              </a:rPr>
              <a:t> me.”</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When we are inclined to feel we cannot follow the commands of God, or we cannot tolerate a bad situation in which we find ourselves, we can remember this verse and be encouraged.  </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B014ED11-45B8-C649-BA8B-D94A4E0FD75C}" type="slidenum">
              <a:rPr lang="en-US" smtClean="0"/>
              <a:t>3</a:t>
            </a:fld>
            <a:endParaRPr lang="en-US"/>
          </a:p>
        </p:txBody>
      </p:sp>
    </p:spTree>
    <p:extLst>
      <p:ext uri="{BB962C8B-B14F-4D97-AF65-F5344CB8AC3E}">
        <p14:creationId xmlns:p14="http://schemas.microsoft.com/office/powerpoint/2010/main" val="9069003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kern="1200" dirty="0" smtClean="0">
                <a:solidFill>
                  <a:schemeClr val="tx1"/>
                </a:solidFill>
                <a:effectLst/>
                <a:latin typeface="+mn-lt"/>
                <a:ea typeface="+mn-ea"/>
                <a:cs typeface="+mn-cs"/>
              </a:rPr>
              <a:t>2. The Old Testament prophet Isaiah also gave verses to encourage us in life’s troubles.  Find one of them in Isaiah 43:2. What is the promise?</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It is encouraging for us to know that Jesus is always with us; He will not forsake us.  Sometimes, however, even the disciples, those close followers of Jesus, forgot how much He loved them.  Once when Jesus needed some time alone to talk with His Heavenly Father, He sent the disciples across the sea ahead of Him.  Read about their difficulty in Mark 6:47-49.</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B014ED11-45B8-C649-BA8B-D94A4E0FD75C}" type="slidenum">
              <a:rPr lang="en-US" smtClean="0"/>
              <a:t>4</a:t>
            </a:fld>
            <a:endParaRPr lang="en-US"/>
          </a:p>
        </p:txBody>
      </p:sp>
    </p:spTree>
    <p:extLst>
      <p:ext uri="{BB962C8B-B14F-4D97-AF65-F5344CB8AC3E}">
        <p14:creationId xmlns:p14="http://schemas.microsoft.com/office/powerpoint/2010/main" val="128339495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kern="1200" dirty="0" smtClean="0">
                <a:solidFill>
                  <a:schemeClr val="tx1"/>
                </a:solidFill>
                <a:effectLst/>
                <a:latin typeface="+mn-lt"/>
                <a:ea typeface="+mn-ea"/>
                <a:cs typeface="+mn-cs"/>
              </a:rPr>
              <a:t>3. Since Jesus was obviously coming to their rescue, why do you think He would have walked on by the boat?  (verse 48)</a:t>
            </a:r>
          </a:p>
          <a:p>
            <a:r>
              <a:rPr lang="en-US" sz="1200" kern="1200" dirty="0" smtClean="0">
                <a:solidFill>
                  <a:schemeClr val="tx1"/>
                </a:solidFill>
                <a:effectLst/>
                <a:latin typeface="+mn-lt"/>
                <a:ea typeface="+mn-ea"/>
                <a:cs typeface="+mn-cs"/>
              </a:rPr>
              <a:t>4. What words of comfort did Jesus speak?  (verse 50)</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Angie, a young girl, lived with her family in an old house far out in the country.  One night after a school program, Angie was frightened as she found herself coming home alone to a dark house.  Apparently everyone in the family had gone out.  With trembling legs and a pounding heart, Angie quietly let herself in and crept up the stairs toward her bedroom.  As she was tiptoeing down the hall, she thought she heard something.  Angie stopped still and held her breath.  Her scalp prickled and she felt she might faint.  “Is that you, Angie?”  Called a familiar voice.  Her father!</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B014ED11-45B8-C649-BA8B-D94A4E0FD75C}" type="slidenum">
              <a:rPr lang="en-US" smtClean="0"/>
              <a:t>5</a:t>
            </a:fld>
            <a:endParaRPr lang="en-US"/>
          </a:p>
        </p:txBody>
      </p:sp>
    </p:spTree>
    <p:extLst>
      <p:ext uri="{BB962C8B-B14F-4D97-AF65-F5344CB8AC3E}">
        <p14:creationId xmlns:p14="http://schemas.microsoft.com/office/powerpoint/2010/main" val="192780710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smtClean="0">
                <a:solidFill>
                  <a:schemeClr val="tx1"/>
                </a:solidFill>
                <a:effectLst/>
                <a:latin typeface="+mn-lt"/>
                <a:ea typeface="+mn-ea"/>
                <a:cs typeface="+mn-cs"/>
              </a:rPr>
              <a:t>GIVEN THE ABILITY</a:t>
            </a:r>
          </a:p>
          <a:p>
            <a:r>
              <a:rPr lang="en-US" sz="1200" kern="1200" dirty="0" smtClean="0">
                <a:solidFill>
                  <a:schemeClr val="tx1"/>
                </a:solidFill>
                <a:effectLst/>
                <a:latin typeface="+mn-lt"/>
                <a:ea typeface="+mn-ea"/>
                <a:cs typeface="+mn-cs"/>
              </a:rPr>
              <a:t> </a:t>
            </a:r>
          </a:p>
          <a:p>
            <a:pPr lvl="0"/>
            <a:r>
              <a:rPr lang="en-US" sz="1200" kern="1200" dirty="0" smtClean="0">
                <a:solidFill>
                  <a:schemeClr val="tx1"/>
                </a:solidFill>
                <a:effectLst/>
                <a:latin typeface="+mn-lt"/>
                <a:ea typeface="+mn-ea"/>
                <a:cs typeface="+mn-cs"/>
              </a:rPr>
              <a:t>5. In the Bible story we read in Mark 6, Jesus had given the disciples a task to do: taking the boat across the sea. We are all given tasks to do, but sometimes we don’t think that we can do them.  For example, we may be asked to teach a Bible class, or sing in a church choir.  The worst part is that our own families often discourage us.  What did Jesus say about a prophet (teacher) and his own family?  </a:t>
            </a:r>
            <a:r>
              <a:rPr lang="en-US" sz="1200" i="1" kern="1200" dirty="0" smtClean="0">
                <a:solidFill>
                  <a:schemeClr val="tx1"/>
                </a:solidFill>
                <a:effectLst/>
                <a:latin typeface="+mn-lt"/>
                <a:ea typeface="+mn-ea"/>
                <a:cs typeface="+mn-cs"/>
              </a:rPr>
              <a:t>(</a:t>
            </a:r>
            <a:r>
              <a:rPr lang="en-US" sz="1200" kern="1200" dirty="0" smtClean="0">
                <a:solidFill>
                  <a:schemeClr val="tx1"/>
                </a:solidFill>
                <a:effectLst/>
                <a:latin typeface="+mn-lt"/>
                <a:ea typeface="+mn-ea"/>
                <a:cs typeface="+mn-cs"/>
              </a:rPr>
              <a:t>Matthew 13:57</a:t>
            </a:r>
            <a:r>
              <a:rPr lang="en-US" sz="1200" i="1" kern="1200" dirty="0" smtClean="0">
                <a:solidFill>
                  <a:schemeClr val="tx1"/>
                </a:solidFill>
                <a:effectLst/>
                <a:latin typeface="+mn-lt"/>
                <a:ea typeface="+mn-ea"/>
                <a:cs typeface="+mn-cs"/>
              </a:rPr>
              <a:t>)</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 6. When Jesus wants us to do something, He gives us the ability to perform the task.  What does He say in Matthew 19:26?</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 7.</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Jesus admonishes us to change a bad habit or lifestyle.  During His ministry on earth, a woman taken in adultery was brought to Jesus.  After dealing with her accusers, what did Jesus tell her to do?  (John 8:11</a:t>
            </a:r>
            <a:r>
              <a:rPr lang="en-US" sz="1200" i="1" kern="1200" dirty="0" smtClean="0">
                <a:solidFill>
                  <a:schemeClr val="tx1"/>
                </a:solidFill>
                <a:effectLst/>
                <a:latin typeface="+mn-lt"/>
                <a:ea typeface="+mn-ea"/>
                <a:cs typeface="+mn-cs"/>
              </a:rPr>
              <a:t>)</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 </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B014ED11-45B8-C649-BA8B-D94A4E0FD75C}" type="slidenum">
              <a:rPr lang="en-US" smtClean="0"/>
              <a:t>6</a:t>
            </a:fld>
            <a:endParaRPr lang="en-US"/>
          </a:p>
        </p:txBody>
      </p:sp>
    </p:spTree>
    <p:extLst>
      <p:ext uri="{BB962C8B-B14F-4D97-AF65-F5344CB8AC3E}">
        <p14:creationId xmlns:p14="http://schemas.microsoft.com/office/powerpoint/2010/main" val="58825035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The woman had stood before Jesus</a:t>
            </a:r>
            <a:r>
              <a:rPr lang="en-US" sz="1200" kern="1200" smtClean="0">
                <a:solidFill>
                  <a:schemeClr val="tx1"/>
                </a:solidFill>
                <a:effectLst/>
                <a:latin typeface="+mn-lt"/>
                <a:ea typeface="+mn-ea"/>
                <a:cs typeface="+mn-cs"/>
              </a:rPr>
              <a:t>, covering </a:t>
            </a:r>
            <a:r>
              <a:rPr lang="en-US" sz="1200" kern="1200" dirty="0" smtClean="0">
                <a:solidFill>
                  <a:schemeClr val="tx1"/>
                </a:solidFill>
                <a:effectLst/>
                <a:latin typeface="+mn-lt"/>
                <a:ea typeface="+mn-ea"/>
                <a:cs typeface="+mn-cs"/>
              </a:rPr>
              <a:t>with fear.  His words, “He that is without sin among you, let him first cast a stone” had come to her as a death sentence.  She dared not lift her eyes to </a:t>
            </a:r>
            <a:r>
              <a:rPr lang="en-US" sz="1200" kern="1200" dirty="0" err="1" smtClean="0">
                <a:solidFill>
                  <a:schemeClr val="tx1"/>
                </a:solidFill>
                <a:effectLst/>
                <a:latin typeface="+mn-lt"/>
                <a:ea typeface="+mn-ea"/>
                <a:cs typeface="+mn-cs"/>
              </a:rPr>
              <a:t>the‘s</a:t>
            </a:r>
            <a:r>
              <a:rPr lang="en-US" sz="1200" kern="1200" dirty="0" smtClean="0">
                <a:solidFill>
                  <a:schemeClr val="tx1"/>
                </a:solidFill>
                <a:effectLst/>
                <a:latin typeface="+mn-lt"/>
                <a:ea typeface="+mn-ea"/>
                <a:cs typeface="+mn-cs"/>
              </a:rPr>
              <a:t> face, but silently awaited her doom.  In astonishment she saw her accusers depart speechless and confounded; then those words of hope fell upon her ear.  “Neither do I condemn thee: go, and sin no more.”  Her heart melted, and she cast herself at the feet of Jesus, sobbing out her grateful love, and with bitter tears confessing her sins.</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
            </a:r>
            <a:br>
              <a:rPr lang="en-US" sz="1200" kern="1200" dirty="0" smtClean="0">
                <a:solidFill>
                  <a:schemeClr val="tx1"/>
                </a:solidFill>
                <a:effectLst/>
                <a:latin typeface="+mn-lt"/>
                <a:ea typeface="+mn-ea"/>
                <a:cs typeface="+mn-cs"/>
              </a:rPr>
            </a:br>
            <a:r>
              <a:rPr lang="en-US" sz="1200" b="1" kern="1200" dirty="0" smtClean="0">
                <a:solidFill>
                  <a:schemeClr val="tx1"/>
                </a:solidFill>
                <a:effectLst/>
                <a:latin typeface="+mn-lt"/>
                <a:ea typeface="+mn-ea"/>
                <a:cs typeface="+mn-cs"/>
              </a:rPr>
              <a:t>“This was to her the beginning of a new life, a life of purity and peace, devoted to the service of God.  In the uplifting of this fallen soul, Jesus performed a greater miracle than in healing the most grievous physical disease; He cured the spiritual malady, which is unto death everlasting.  This penitent woman became one of His most steadfast followers.  With self-sacrificing love and devotion she repaid His forgiving mercy” (Ellen White: </a:t>
            </a:r>
            <a:r>
              <a:rPr lang="en-US" sz="1200" b="1" i="1" kern="1200" dirty="0" smtClean="0">
                <a:solidFill>
                  <a:schemeClr val="tx1"/>
                </a:solidFill>
                <a:effectLst/>
                <a:latin typeface="+mn-lt"/>
                <a:ea typeface="+mn-ea"/>
                <a:cs typeface="+mn-cs"/>
              </a:rPr>
              <a:t>The Desire of Ages</a:t>
            </a:r>
            <a:r>
              <a:rPr lang="en-US" sz="1200" b="1" kern="1200" dirty="0" smtClean="0">
                <a:solidFill>
                  <a:schemeClr val="tx1"/>
                </a:solidFill>
                <a:effectLst/>
                <a:latin typeface="+mn-lt"/>
                <a:ea typeface="+mn-ea"/>
                <a:cs typeface="+mn-cs"/>
              </a:rPr>
              <a:t>, page 462).</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“...for all have sinned and fallen short of the glory of God” (Romans 3:23, NIV). This tells us that we are all sinners.  That is bad news.  But the </a:t>
            </a:r>
            <a:r>
              <a:rPr lang="en-US" sz="1200" i="1" kern="1200" dirty="0" smtClean="0">
                <a:solidFill>
                  <a:schemeClr val="tx1"/>
                </a:solidFill>
                <a:effectLst/>
                <a:latin typeface="+mn-lt"/>
                <a:ea typeface="+mn-ea"/>
                <a:cs typeface="+mn-cs"/>
              </a:rPr>
              <a:t>good</a:t>
            </a:r>
            <a:r>
              <a:rPr lang="en-US" sz="1200" kern="1200" dirty="0" smtClean="0">
                <a:solidFill>
                  <a:schemeClr val="tx1"/>
                </a:solidFill>
                <a:effectLst/>
                <a:latin typeface="+mn-lt"/>
                <a:ea typeface="+mn-ea"/>
                <a:cs typeface="+mn-cs"/>
              </a:rPr>
              <a:t> news is that Jesus will not leave us alone; He will enable us to forsake sin.  He will enable us to be His witnesses and to work for Him.</a:t>
            </a:r>
          </a:p>
          <a:p>
            <a:r>
              <a:rPr lang="en-US" sz="1200" kern="1200" dirty="0" smtClean="0">
                <a:solidFill>
                  <a:schemeClr val="tx1"/>
                </a:solidFill>
                <a:effectLst/>
                <a:latin typeface="+mn-lt"/>
                <a:ea typeface="+mn-ea"/>
                <a:cs typeface="+mn-cs"/>
              </a:rPr>
              <a:t> </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B014ED11-45B8-C649-BA8B-D94A4E0FD75C}" type="slidenum">
              <a:rPr lang="en-US" smtClean="0"/>
              <a:t>7</a:t>
            </a:fld>
            <a:endParaRPr lang="en-US"/>
          </a:p>
        </p:txBody>
      </p:sp>
    </p:spTree>
    <p:extLst>
      <p:ext uri="{BB962C8B-B14F-4D97-AF65-F5344CB8AC3E}">
        <p14:creationId xmlns:p14="http://schemas.microsoft.com/office/powerpoint/2010/main" val="56218192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smtClean="0">
                <a:solidFill>
                  <a:schemeClr val="tx1"/>
                </a:solidFill>
                <a:effectLst/>
                <a:latin typeface="+mn-lt"/>
                <a:ea typeface="+mn-ea"/>
                <a:cs typeface="+mn-cs"/>
              </a:rPr>
              <a:t>WOMEN AND JESUS</a:t>
            </a:r>
          </a:p>
          <a:p>
            <a:r>
              <a:rPr lang="en-US" sz="1200" kern="1200" dirty="0" smtClean="0">
                <a:solidFill>
                  <a:schemeClr val="tx1"/>
                </a:solidFill>
                <a:effectLst/>
                <a:latin typeface="+mn-lt"/>
                <a:ea typeface="+mn-ea"/>
                <a:cs typeface="+mn-cs"/>
              </a:rPr>
              <a:t> </a:t>
            </a:r>
          </a:p>
          <a:p>
            <a:pPr lvl="0"/>
            <a:r>
              <a:rPr lang="en-US" sz="1200" kern="1200" dirty="0" smtClean="0">
                <a:solidFill>
                  <a:schemeClr val="tx1"/>
                </a:solidFill>
                <a:effectLst/>
                <a:latin typeface="+mn-lt"/>
                <a:ea typeface="+mn-ea"/>
                <a:cs typeface="+mn-cs"/>
              </a:rPr>
              <a:t>8. Many women helped Jesus in various ways during His earthly ministry.  Do you feel that He wants women to work for him today?</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9. In whose image were man </a:t>
            </a:r>
            <a:r>
              <a:rPr lang="en-US" sz="1200" i="1" kern="1200" dirty="0" smtClean="0">
                <a:solidFill>
                  <a:schemeClr val="tx1"/>
                </a:solidFill>
                <a:effectLst/>
                <a:latin typeface="+mn-lt"/>
                <a:ea typeface="+mn-ea"/>
                <a:cs typeface="+mn-cs"/>
              </a:rPr>
              <a:t>and woman</a:t>
            </a:r>
            <a:r>
              <a:rPr lang="en-US" sz="1200" kern="1200" dirty="0" smtClean="0">
                <a:solidFill>
                  <a:schemeClr val="tx1"/>
                </a:solidFill>
                <a:effectLst/>
                <a:latin typeface="+mn-lt"/>
                <a:ea typeface="+mn-ea"/>
                <a:cs typeface="+mn-cs"/>
              </a:rPr>
              <a:t> created?  </a:t>
            </a:r>
            <a:r>
              <a:rPr lang="en-US" sz="1200" i="1" kern="1200" dirty="0" smtClean="0">
                <a:solidFill>
                  <a:schemeClr val="tx1"/>
                </a:solidFill>
                <a:effectLst/>
                <a:latin typeface="+mn-lt"/>
                <a:ea typeface="+mn-ea"/>
                <a:cs typeface="+mn-cs"/>
              </a:rPr>
              <a:t>(Genesis 1:27)</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 </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B014ED11-45B8-C649-BA8B-D94A4E0FD75C}" type="slidenum">
              <a:rPr lang="en-US" smtClean="0"/>
              <a:t>8</a:t>
            </a:fld>
            <a:endParaRPr lang="en-US"/>
          </a:p>
        </p:txBody>
      </p:sp>
    </p:spTree>
    <p:extLst>
      <p:ext uri="{BB962C8B-B14F-4D97-AF65-F5344CB8AC3E}">
        <p14:creationId xmlns:p14="http://schemas.microsoft.com/office/powerpoint/2010/main" val="94804772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kern="1200" dirty="0" smtClean="0">
                <a:solidFill>
                  <a:schemeClr val="tx1"/>
                </a:solidFill>
                <a:effectLst/>
                <a:latin typeface="+mn-lt"/>
                <a:ea typeface="+mn-ea"/>
                <a:cs typeface="+mn-cs"/>
              </a:rPr>
              <a:t>10. Being created in God’s image, having Jesus as a Friend, Elder Brother, and Role Model, should give us all the confidence we need.  Ellen White says, “All His biddings are enabling” (</a:t>
            </a:r>
            <a:r>
              <a:rPr lang="en-US" sz="1200" i="1" kern="1200" dirty="0" smtClean="0">
                <a:solidFill>
                  <a:schemeClr val="tx1"/>
                </a:solidFill>
                <a:effectLst/>
                <a:latin typeface="+mn-lt"/>
                <a:ea typeface="+mn-ea"/>
                <a:cs typeface="+mn-cs"/>
              </a:rPr>
              <a:t>Christ’s Object Lessons</a:t>
            </a:r>
            <a:r>
              <a:rPr lang="en-US" sz="1200" kern="1200" dirty="0" smtClean="0">
                <a:solidFill>
                  <a:schemeClr val="tx1"/>
                </a:solidFill>
                <a:effectLst/>
                <a:latin typeface="+mn-lt"/>
                <a:ea typeface="+mn-ea"/>
                <a:cs typeface="+mn-cs"/>
              </a:rPr>
              <a:t>, p. 333).  Is Jesus prompting you to do something for Him right now?</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B014ED11-45B8-C649-BA8B-D94A4E0FD75C}" type="slidenum">
              <a:rPr lang="en-US" smtClean="0"/>
              <a:t>9</a:t>
            </a:fld>
            <a:endParaRPr lang="en-US"/>
          </a:p>
        </p:txBody>
      </p:sp>
    </p:spTree>
    <p:extLst>
      <p:ext uri="{BB962C8B-B14F-4D97-AF65-F5344CB8AC3E}">
        <p14:creationId xmlns:p14="http://schemas.microsoft.com/office/powerpoint/2010/main" val="3294574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3B2680BB-1CB6-2D45-8B84-9DE671CEC411}" type="datetimeFigureOut">
              <a:rPr lang="en-US" smtClean="0"/>
              <a:t>5/15/2016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2635EA-11D4-0A41-A3FD-11172F67A747}" type="slidenum">
              <a:rPr lang="en-US" smtClean="0"/>
              <a:t>‹#›</a:t>
            </a:fld>
            <a:endParaRPr lang="en-US"/>
          </a:p>
        </p:txBody>
      </p:sp>
    </p:spTree>
    <p:extLst>
      <p:ext uri="{BB962C8B-B14F-4D97-AF65-F5344CB8AC3E}">
        <p14:creationId xmlns:p14="http://schemas.microsoft.com/office/powerpoint/2010/main" val="9025718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B2680BB-1CB6-2D45-8B84-9DE671CEC411}" type="datetimeFigureOut">
              <a:rPr lang="en-US" smtClean="0"/>
              <a:t>5/15/2016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2635EA-11D4-0A41-A3FD-11172F67A747}" type="slidenum">
              <a:rPr lang="en-US" smtClean="0"/>
              <a:t>‹#›</a:t>
            </a:fld>
            <a:endParaRPr lang="en-US"/>
          </a:p>
        </p:txBody>
      </p:sp>
    </p:spTree>
    <p:extLst>
      <p:ext uri="{BB962C8B-B14F-4D97-AF65-F5344CB8AC3E}">
        <p14:creationId xmlns:p14="http://schemas.microsoft.com/office/powerpoint/2010/main" val="373996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B2680BB-1CB6-2D45-8B84-9DE671CEC411}" type="datetimeFigureOut">
              <a:rPr lang="en-US" smtClean="0"/>
              <a:t>5/15/2016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2635EA-11D4-0A41-A3FD-11172F67A747}" type="slidenum">
              <a:rPr lang="en-US" smtClean="0"/>
              <a:t>‹#›</a:t>
            </a:fld>
            <a:endParaRPr lang="en-US"/>
          </a:p>
        </p:txBody>
      </p:sp>
    </p:spTree>
    <p:extLst>
      <p:ext uri="{BB962C8B-B14F-4D97-AF65-F5344CB8AC3E}">
        <p14:creationId xmlns:p14="http://schemas.microsoft.com/office/powerpoint/2010/main" val="15113985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B2680BB-1CB6-2D45-8B84-9DE671CEC411}" type="datetimeFigureOut">
              <a:rPr lang="en-US" smtClean="0"/>
              <a:t>5/15/2016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2635EA-11D4-0A41-A3FD-11172F67A747}" type="slidenum">
              <a:rPr lang="en-US" smtClean="0"/>
              <a:t>‹#›</a:t>
            </a:fld>
            <a:endParaRPr lang="en-US"/>
          </a:p>
        </p:txBody>
      </p:sp>
    </p:spTree>
    <p:extLst>
      <p:ext uri="{BB962C8B-B14F-4D97-AF65-F5344CB8AC3E}">
        <p14:creationId xmlns:p14="http://schemas.microsoft.com/office/powerpoint/2010/main" val="18484875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B2680BB-1CB6-2D45-8B84-9DE671CEC411}" type="datetimeFigureOut">
              <a:rPr lang="en-US" smtClean="0"/>
              <a:t>5/15/2016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2635EA-11D4-0A41-A3FD-11172F67A747}" type="slidenum">
              <a:rPr lang="en-US" smtClean="0"/>
              <a:t>‹#›</a:t>
            </a:fld>
            <a:endParaRPr lang="en-US"/>
          </a:p>
        </p:txBody>
      </p:sp>
    </p:spTree>
    <p:extLst>
      <p:ext uri="{BB962C8B-B14F-4D97-AF65-F5344CB8AC3E}">
        <p14:creationId xmlns:p14="http://schemas.microsoft.com/office/powerpoint/2010/main" val="20319329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B2680BB-1CB6-2D45-8B84-9DE671CEC411}" type="datetimeFigureOut">
              <a:rPr lang="en-US" smtClean="0"/>
              <a:t>5/15/2016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2635EA-11D4-0A41-A3FD-11172F67A747}" type="slidenum">
              <a:rPr lang="en-US" smtClean="0"/>
              <a:t>‹#›</a:t>
            </a:fld>
            <a:endParaRPr lang="en-US"/>
          </a:p>
        </p:txBody>
      </p:sp>
    </p:spTree>
    <p:extLst>
      <p:ext uri="{BB962C8B-B14F-4D97-AF65-F5344CB8AC3E}">
        <p14:creationId xmlns:p14="http://schemas.microsoft.com/office/powerpoint/2010/main" val="14129259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B2680BB-1CB6-2D45-8B84-9DE671CEC411}" type="datetimeFigureOut">
              <a:rPr lang="en-US" smtClean="0"/>
              <a:t>5/15/2016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F2635EA-11D4-0A41-A3FD-11172F67A747}" type="slidenum">
              <a:rPr lang="en-US" smtClean="0"/>
              <a:t>‹#›</a:t>
            </a:fld>
            <a:endParaRPr lang="en-US"/>
          </a:p>
        </p:txBody>
      </p:sp>
    </p:spTree>
    <p:extLst>
      <p:ext uri="{BB962C8B-B14F-4D97-AF65-F5344CB8AC3E}">
        <p14:creationId xmlns:p14="http://schemas.microsoft.com/office/powerpoint/2010/main" val="1728613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3B2680BB-1CB6-2D45-8B84-9DE671CEC411}" type="datetimeFigureOut">
              <a:rPr lang="en-US" smtClean="0"/>
              <a:t>5/15/2016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F2635EA-11D4-0A41-A3FD-11172F67A747}" type="slidenum">
              <a:rPr lang="en-US" smtClean="0"/>
              <a:t>‹#›</a:t>
            </a:fld>
            <a:endParaRPr lang="en-US"/>
          </a:p>
        </p:txBody>
      </p:sp>
    </p:spTree>
    <p:extLst>
      <p:ext uri="{BB962C8B-B14F-4D97-AF65-F5344CB8AC3E}">
        <p14:creationId xmlns:p14="http://schemas.microsoft.com/office/powerpoint/2010/main" val="18831380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B2680BB-1CB6-2D45-8B84-9DE671CEC411}" type="datetimeFigureOut">
              <a:rPr lang="en-US" smtClean="0"/>
              <a:t>5/15/2016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F2635EA-11D4-0A41-A3FD-11172F67A747}" type="slidenum">
              <a:rPr lang="en-US" smtClean="0"/>
              <a:t>‹#›</a:t>
            </a:fld>
            <a:endParaRPr lang="en-US"/>
          </a:p>
        </p:txBody>
      </p:sp>
    </p:spTree>
    <p:extLst>
      <p:ext uri="{BB962C8B-B14F-4D97-AF65-F5344CB8AC3E}">
        <p14:creationId xmlns:p14="http://schemas.microsoft.com/office/powerpoint/2010/main" val="2870319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B2680BB-1CB6-2D45-8B84-9DE671CEC411}" type="datetimeFigureOut">
              <a:rPr lang="en-US" smtClean="0"/>
              <a:t>5/15/2016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2635EA-11D4-0A41-A3FD-11172F67A747}" type="slidenum">
              <a:rPr lang="en-US" smtClean="0"/>
              <a:t>‹#›</a:t>
            </a:fld>
            <a:endParaRPr lang="en-US"/>
          </a:p>
        </p:txBody>
      </p:sp>
    </p:spTree>
    <p:extLst>
      <p:ext uri="{BB962C8B-B14F-4D97-AF65-F5344CB8AC3E}">
        <p14:creationId xmlns:p14="http://schemas.microsoft.com/office/powerpoint/2010/main" val="8983343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B2680BB-1CB6-2D45-8B84-9DE671CEC411}" type="datetimeFigureOut">
              <a:rPr lang="en-US" smtClean="0"/>
              <a:t>5/15/2016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2635EA-11D4-0A41-A3FD-11172F67A747}" type="slidenum">
              <a:rPr lang="en-US" smtClean="0"/>
              <a:t>‹#›</a:t>
            </a:fld>
            <a:endParaRPr lang="en-US"/>
          </a:p>
        </p:txBody>
      </p:sp>
    </p:spTree>
    <p:extLst>
      <p:ext uri="{BB962C8B-B14F-4D97-AF65-F5344CB8AC3E}">
        <p14:creationId xmlns:p14="http://schemas.microsoft.com/office/powerpoint/2010/main" val="14953316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B2680BB-1CB6-2D45-8B84-9DE671CEC411}" type="datetimeFigureOut">
              <a:rPr lang="en-US" smtClean="0"/>
              <a:t>5/15/2016</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F2635EA-11D4-0A41-A3FD-11172F67A747}" type="slidenum">
              <a:rPr lang="en-US" smtClean="0"/>
              <a:t>‹#›</a:t>
            </a:fld>
            <a:endParaRPr lang="en-US"/>
          </a:p>
        </p:txBody>
      </p:sp>
    </p:spTree>
    <p:extLst>
      <p:ext uri="{BB962C8B-B14F-4D97-AF65-F5344CB8AC3E}">
        <p14:creationId xmlns:p14="http://schemas.microsoft.com/office/powerpoint/2010/main" val="210805544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
            <a:ext cx="9309096" cy="6858001"/>
          </a:xfrm>
          <a:prstGeom prst="rect">
            <a:avLst/>
          </a:prstGeom>
        </p:spPr>
      </p:pic>
      <p:sp>
        <p:nvSpPr>
          <p:cNvPr id="2" name="Title 1"/>
          <p:cNvSpPr>
            <a:spLocks noGrp="1"/>
          </p:cNvSpPr>
          <p:nvPr>
            <p:ph type="ctrTitle"/>
          </p:nvPr>
        </p:nvSpPr>
        <p:spPr>
          <a:xfrm>
            <a:off x="685800" y="3899432"/>
            <a:ext cx="7772400" cy="2387600"/>
          </a:xfrm>
        </p:spPr>
        <p:txBody>
          <a:bodyPr>
            <a:normAutofit/>
          </a:bodyPr>
          <a:lstStyle/>
          <a:p>
            <a:r>
              <a:rPr lang="en-US" sz="4800" b="1" dirty="0" smtClean="0">
                <a:solidFill>
                  <a:schemeClr val="bg1"/>
                </a:solidFill>
                <a:latin typeface="+mn-lt"/>
              </a:rPr>
              <a:t>Women </a:t>
            </a:r>
            <a:r>
              <a:rPr lang="en-US" sz="4800" b="1" i="1" dirty="0" smtClean="0">
                <a:solidFill>
                  <a:srgbClr val="FFC000"/>
                </a:solidFill>
                <a:latin typeface="Palatino Linotype" charset="0"/>
                <a:ea typeface="Palatino Linotype" charset="0"/>
                <a:cs typeface="Palatino Linotype" charset="0"/>
              </a:rPr>
              <a:t>Discovering</a:t>
            </a:r>
            <a:r>
              <a:rPr lang="en-US" sz="4800" b="1" dirty="0" smtClean="0">
                <a:solidFill>
                  <a:srgbClr val="FFC000"/>
                </a:solidFill>
                <a:latin typeface="+mn-lt"/>
              </a:rPr>
              <a:t> </a:t>
            </a:r>
            <a:r>
              <a:rPr lang="en-US" sz="4800" b="1" dirty="0" smtClean="0">
                <a:solidFill>
                  <a:schemeClr val="bg1"/>
                </a:solidFill>
                <a:latin typeface="+mn-lt"/>
              </a:rPr>
              <a:t>Jesus</a:t>
            </a:r>
            <a:endParaRPr lang="en-US" sz="4800" b="1" i="1" dirty="0">
              <a:solidFill>
                <a:schemeClr val="bg1"/>
              </a:solidFill>
              <a:latin typeface="Palatino Linotype" charset="0"/>
              <a:ea typeface="Palatino Linotype" charset="0"/>
              <a:cs typeface="Palatino Linotype" charset="0"/>
            </a:endParaRPr>
          </a:p>
        </p:txBody>
      </p:sp>
      <p:pic>
        <p:nvPicPr>
          <p:cNvPr id="5" name="Picture 7" descr="WMLOGO-small"/>
          <p:cNvPicPr>
            <a:picLocks noChangeAspect="1" noChangeArrowheads="1"/>
          </p:cNvPicPr>
          <p:nvPr/>
        </p:nvPicPr>
        <p:blipFill>
          <a:blip r:embed="rId4" cstate="email">
            <a:clrChange>
              <a:clrFrom>
                <a:srgbClr val="FFFFFF"/>
              </a:clrFrom>
              <a:clrTo>
                <a:srgbClr val="FFFFFF">
                  <a:alpha val="0"/>
                </a:srgbClr>
              </a:clrTo>
            </a:clrChange>
            <a:extLst>
              <a:ext uri="{28A0092B-C50C-407E-A947-70E740481C1C}">
                <a14:useLocalDpi xmlns:a14="http://schemas.microsoft.com/office/drawing/2010/main"/>
              </a:ext>
            </a:extLst>
          </a:blip>
          <a:srcRect/>
          <a:stretch>
            <a:fillRect/>
          </a:stretch>
        </p:blipFill>
        <p:spPr bwMode="auto">
          <a:xfrm>
            <a:off x="8463012" y="6355080"/>
            <a:ext cx="514350" cy="3935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Box 5"/>
          <p:cNvSpPr txBox="1"/>
          <p:nvPr/>
        </p:nvSpPr>
        <p:spPr>
          <a:xfrm>
            <a:off x="3172301" y="6287032"/>
            <a:ext cx="2816347" cy="523220"/>
          </a:xfrm>
          <a:prstGeom prst="rect">
            <a:avLst/>
          </a:prstGeom>
          <a:noFill/>
        </p:spPr>
        <p:txBody>
          <a:bodyPr wrap="none" rtlCol="0">
            <a:spAutoFit/>
          </a:bodyPr>
          <a:lstStyle/>
          <a:p>
            <a:pPr algn="ctr"/>
            <a:r>
              <a:rPr lang="en-US" sz="1400" dirty="0" smtClean="0">
                <a:latin typeface="Palatino Linotype" charset="0"/>
                <a:ea typeface="Palatino Linotype" charset="0"/>
                <a:cs typeface="Palatino Linotype" charset="0"/>
              </a:rPr>
              <a:t>General Conference</a:t>
            </a:r>
          </a:p>
          <a:p>
            <a:pPr algn="ctr"/>
            <a:r>
              <a:rPr lang="en-US" sz="1400" dirty="0" smtClean="0">
                <a:latin typeface="Palatino Linotype" charset="0"/>
                <a:ea typeface="Palatino Linotype" charset="0"/>
                <a:cs typeface="Palatino Linotype" charset="0"/>
              </a:rPr>
              <a:t>Women's Ministries Department</a:t>
            </a:r>
            <a:endParaRPr lang="en-US" sz="1400" dirty="0">
              <a:latin typeface="Palatino Linotype" charset="0"/>
              <a:ea typeface="Palatino Linotype" charset="0"/>
              <a:cs typeface="Palatino Linotype" charset="0"/>
            </a:endParaRPr>
          </a:p>
        </p:txBody>
      </p:sp>
    </p:spTree>
    <p:extLst>
      <p:ext uri="{BB962C8B-B14F-4D97-AF65-F5344CB8AC3E}">
        <p14:creationId xmlns:p14="http://schemas.microsoft.com/office/powerpoint/2010/main" val="124442570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6857999"/>
          </a:xfrm>
          <a:prstGeom prst="rect">
            <a:avLst/>
          </a:prstGeom>
        </p:spPr>
      </p:pic>
      <p:sp>
        <p:nvSpPr>
          <p:cNvPr id="3" name="Content Placeholder 2"/>
          <p:cNvSpPr>
            <a:spLocks noGrp="1"/>
          </p:cNvSpPr>
          <p:nvPr>
            <p:ph idx="1"/>
          </p:nvPr>
        </p:nvSpPr>
        <p:spPr>
          <a:xfrm>
            <a:off x="628650" y="2444187"/>
            <a:ext cx="7886700" cy="4351338"/>
          </a:xfrm>
        </p:spPr>
        <p:txBody>
          <a:bodyPr>
            <a:normAutofit/>
          </a:bodyPr>
          <a:lstStyle/>
          <a:p>
            <a:pPr marL="0" indent="0" algn="ctr">
              <a:lnSpc>
                <a:spcPct val="100000"/>
              </a:lnSpc>
              <a:buNone/>
            </a:pPr>
            <a:r>
              <a:rPr lang="en-US" sz="3600" b="1" dirty="0"/>
              <a:t>THROUGH THE CONFIDENCE JESUS BUILDS IN ME, I KNOW THAT I </a:t>
            </a:r>
            <a:r>
              <a:rPr lang="en-US" sz="3600" b="1" dirty="0" smtClean="0"/>
              <a:t>AM </a:t>
            </a:r>
            <a:r>
              <a:rPr lang="en-US" sz="3600" b="1" dirty="0"/>
              <a:t>A WORTHY WOMAN, </a:t>
            </a:r>
            <a:endParaRPr lang="en-US" sz="3600" b="1" dirty="0" smtClean="0"/>
          </a:p>
          <a:p>
            <a:pPr marL="0" indent="0" algn="ctr">
              <a:lnSpc>
                <a:spcPct val="100000"/>
              </a:lnSpc>
              <a:buNone/>
            </a:pPr>
            <a:r>
              <a:rPr lang="en-US" sz="4000" b="1" dirty="0" smtClean="0">
                <a:solidFill>
                  <a:srgbClr val="7030A0"/>
                </a:solidFill>
                <a:latin typeface="Palatino Linotype" charset="0"/>
                <a:ea typeface="Palatino Linotype" charset="0"/>
                <a:cs typeface="Palatino Linotype" charset="0"/>
              </a:rPr>
              <a:t>A </a:t>
            </a:r>
            <a:r>
              <a:rPr lang="en-US" sz="4000" b="1" dirty="0">
                <a:solidFill>
                  <a:srgbClr val="7030A0"/>
                </a:solidFill>
                <a:latin typeface="Palatino Linotype" charset="0"/>
                <a:ea typeface="Palatino Linotype" charset="0"/>
                <a:cs typeface="Palatino Linotype" charset="0"/>
              </a:rPr>
              <a:t>DAUGHTER OF GOD.</a:t>
            </a:r>
            <a:endParaRPr lang="en-US" sz="4000" dirty="0">
              <a:solidFill>
                <a:srgbClr val="7030A0"/>
              </a:solidFill>
              <a:latin typeface="Palatino Linotype" charset="0"/>
              <a:ea typeface="Palatino Linotype" charset="0"/>
              <a:cs typeface="Palatino Linotype" charset="0"/>
            </a:endParaRPr>
          </a:p>
        </p:txBody>
      </p:sp>
    </p:spTree>
    <p:extLst>
      <p:ext uri="{BB962C8B-B14F-4D97-AF65-F5344CB8AC3E}">
        <p14:creationId xmlns:p14="http://schemas.microsoft.com/office/powerpoint/2010/main" val="16343849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
            <a:ext cx="9328815" cy="6858000"/>
          </a:xfrm>
          <a:prstGeom prst="rect">
            <a:avLst/>
          </a:prstGeom>
        </p:spPr>
      </p:pic>
      <p:sp>
        <p:nvSpPr>
          <p:cNvPr id="3" name="Content Placeholder 2"/>
          <p:cNvSpPr>
            <a:spLocks noGrp="1"/>
          </p:cNvSpPr>
          <p:nvPr>
            <p:ph idx="1"/>
          </p:nvPr>
        </p:nvSpPr>
        <p:spPr>
          <a:xfrm>
            <a:off x="628650" y="2040777"/>
            <a:ext cx="7886700" cy="4351338"/>
          </a:xfrm>
        </p:spPr>
        <p:txBody>
          <a:bodyPr>
            <a:noAutofit/>
          </a:bodyPr>
          <a:lstStyle/>
          <a:p>
            <a:pPr marL="0" indent="0" algn="ctr">
              <a:buNone/>
            </a:pPr>
            <a:r>
              <a:rPr lang="en-US" sz="2400" dirty="0">
                <a:solidFill>
                  <a:schemeClr val="bg1"/>
                </a:solidFill>
              </a:rPr>
              <a:t>He asks my service, desires my heart,</a:t>
            </a:r>
          </a:p>
          <a:p>
            <a:pPr marL="0" indent="0" algn="ctr">
              <a:buNone/>
            </a:pPr>
            <a:r>
              <a:rPr lang="en-US" sz="2400" dirty="0">
                <a:solidFill>
                  <a:schemeClr val="bg1"/>
                </a:solidFill>
              </a:rPr>
              <a:t>carries my burdens, creates in me</a:t>
            </a:r>
          </a:p>
          <a:p>
            <a:pPr marL="0" indent="0" algn="ctr">
              <a:buNone/>
            </a:pPr>
            <a:r>
              <a:rPr lang="en-US" sz="2400" dirty="0">
                <a:solidFill>
                  <a:schemeClr val="bg1"/>
                </a:solidFill>
              </a:rPr>
              <a:t>the yearning to do His will, </a:t>
            </a:r>
          </a:p>
          <a:p>
            <a:pPr marL="0" indent="0" algn="ctr">
              <a:buNone/>
            </a:pPr>
            <a:r>
              <a:rPr lang="en-US" sz="2400" dirty="0">
                <a:solidFill>
                  <a:schemeClr val="bg1"/>
                </a:solidFill>
              </a:rPr>
              <a:t>to be all that He designed me to be.</a:t>
            </a:r>
          </a:p>
          <a:p>
            <a:pPr marL="0" indent="0" algn="ctr">
              <a:buNone/>
            </a:pPr>
            <a:r>
              <a:rPr lang="en-US" sz="2400" dirty="0">
                <a:solidFill>
                  <a:schemeClr val="bg1"/>
                </a:solidFill>
              </a:rPr>
              <a:t> </a:t>
            </a:r>
          </a:p>
          <a:p>
            <a:pPr marL="0" indent="0" algn="ctr">
              <a:buNone/>
            </a:pPr>
            <a:r>
              <a:rPr lang="en-US" sz="2400" dirty="0">
                <a:solidFill>
                  <a:schemeClr val="bg1"/>
                </a:solidFill>
              </a:rPr>
              <a:t>God made me a woman; I rejoice in that.</a:t>
            </a:r>
          </a:p>
          <a:p>
            <a:pPr marL="0" indent="0" algn="ctr">
              <a:buNone/>
            </a:pPr>
            <a:r>
              <a:rPr lang="en-US" sz="2400" dirty="0">
                <a:solidFill>
                  <a:schemeClr val="bg1"/>
                </a:solidFill>
              </a:rPr>
              <a:t>I praise Him for the time He gives</a:t>
            </a:r>
          </a:p>
          <a:p>
            <a:pPr marL="0" indent="0" algn="ctr">
              <a:buNone/>
            </a:pPr>
            <a:r>
              <a:rPr lang="en-US" sz="2400" dirty="0">
                <a:solidFill>
                  <a:schemeClr val="bg1"/>
                </a:solidFill>
              </a:rPr>
              <a:t>to carry out His purpose.</a:t>
            </a:r>
          </a:p>
          <a:p>
            <a:pPr marL="0" indent="0" algn="ctr">
              <a:buNone/>
            </a:pPr>
            <a:r>
              <a:rPr lang="en-US" sz="2400" dirty="0">
                <a:solidFill>
                  <a:schemeClr val="bg1"/>
                </a:solidFill>
              </a:rPr>
              <a:t>God made me a woman, and I am glad.</a:t>
            </a:r>
          </a:p>
          <a:p>
            <a:pPr marL="0" indent="0" algn="ctr">
              <a:buNone/>
            </a:pPr>
            <a:r>
              <a:rPr lang="en-US" sz="2400" dirty="0">
                <a:solidFill>
                  <a:schemeClr val="bg1"/>
                </a:solidFill>
              </a:rPr>
              <a:t> </a:t>
            </a:r>
            <a:r>
              <a:rPr lang="en-US" sz="2400" i="1" dirty="0" smtClean="0">
                <a:solidFill>
                  <a:schemeClr val="bg1"/>
                </a:solidFill>
              </a:rPr>
              <a:t>(</a:t>
            </a:r>
            <a:r>
              <a:rPr lang="en-US" sz="2400" i="1" dirty="0">
                <a:solidFill>
                  <a:schemeClr val="bg1"/>
                </a:solidFill>
              </a:rPr>
              <a:t>From “God Made Me a Woman” by Lea Hardy, 1992).</a:t>
            </a:r>
            <a:endParaRPr lang="en-US" sz="2400" dirty="0">
              <a:solidFill>
                <a:schemeClr val="bg1"/>
              </a:solidFill>
            </a:endParaRPr>
          </a:p>
          <a:p>
            <a:pPr marL="0" indent="0" algn="ctr">
              <a:buNone/>
            </a:pPr>
            <a:r>
              <a:rPr lang="en-US" sz="2400" i="1" dirty="0">
                <a:solidFill>
                  <a:schemeClr val="bg1"/>
                </a:solidFill>
              </a:rPr>
              <a:t> </a:t>
            </a:r>
            <a:endParaRPr lang="en-US" sz="2400" dirty="0">
              <a:solidFill>
                <a:schemeClr val="bg1"/>
              </a:solidFill>
            </a:endParaRPr>
          </a:p>
          <a:p>
            <a:pPr marL="0" indent="0" algn="ctr">
              <a:buNone/>
            </a:pPr>
            <a:r>
              <a:rPr lang="en-US" sz="2400" b="1" dirty="0">
                <a:solidFill>
                  <a:schemeClr val="bg1"/>
                </a:solidFill>
              </a:rPr>
              <a:t/>
            </a:r>
            <a:br>
              <a:rPr lang="en-US" sz="2400" b="1" dirty="0">
                <a:solidFill>
                  <a:schemeClr val="bg1"/>
                </a:solidFill>
              </a:rPr>
            </a:br>
            <a:endParaRPr lang="en-US" sz="2400" dirty="0">
              <a:solidFill>
                <a:schemeClr val="bg1"/>
              </a:solidFill>
            </a:endParaRPr>
          </a:p>
        </p:txBody>
      </p:sp>
    </p:spTree>
    <p:extLst>
      <p:ext uri="{BB962C8B-B14F-4D97-AF65-F5344CB8AC3E}">
        <p14:creationId xmlns:p14="http://schemas.microsoft.com/office/powerpoint/2010/main" val="461772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
            <a:ext cx="9309096" cy="6858001"/>
          </a:xfrm>
          <a:prstGeom prst="rect">
            <a:avLst/>
          </a:prstGeom>
        </p:spPr>
      </p:pic>
      <p:sp>
        <p:nvSpPr>
          <p:cNvPr id="2" name="Title 1"/>
          <p:cNvSpPr>
            <a:spLocks noGrp="1"/>
          </p:cNvSpPr>
          <p:nvPr>
            <p:ph type="ctrTitle"/>
          </p:nvPr>
        </p:nvSpPr>
        <p:spPr>
          <a:xfrm>
            <a:off x="685800" y="3899432"/>
            <a:ext cx="7772400" cy="2387600"/>
          </a:xfrm>
        </p:spPr>
        <p:txBody>
          <a:bodyPr>
            <a:normAutofit/>
          </a:bodyPr>
          <a:lstStyle/>
          <a:p>
            <a:r>
              <a:rPr lang="en-US" sz="4800" b="1" dirty="0">
                <a:solidFill>
                  <a:srgbClr val="FFC000"/>
                </a:solidFill>
                <a:latin typeface="+mn-lt"/>
              </a:rPr>
              <a:t>Lesson </a:t>
            </a:r>
            <a:r>
              <a:rPr lang="en-US" sz="4800" b="1" dirty="0" smtClean="0">
                <a:solidFill>
                  <a:srgbClr val="FFC000"/>
                </a:solidFill>
                <a:latin typeface="+mn-lt"/>
              </a:rPr>
              <a:t>Five </a:t>
            </a:r>
            <a:br>
              <a:rPr lang="en-US" sz="4800" b="1" dirty="0" smtClean="0">
                <a:solidFill>
                  <a:srgbClr val="FFC000"/>
                </a:solidFill>
                <a:latin typeface="+mn-lt"/>
              </a:rPr>
            </a:br>
            <a:r>
              <a:rPr lang="en-US" sz="4400" b="1" dirty="0" smtClean="0">
                <a:solidFill>
                  <a:schemeClr val="bg1"/>
                </a:solidFill>
                <a:latin typeface="+mn-lt"/>
              </a:rPr>
              <a:t>Jesus </a:t>
            </a:r>
            <a:r>
              <a:rPr lang="en-US" sz="4400" b="1" dirty="0">
                <a:solidFill>
                  <a:schemeClr val="bg1"/>
                </a:solidFill>
                <a:latin typeface="+mn-lt"/>
              </a:rPr>
              <a:t>is </a:t>
            </a:r>
            <a:r>
              <a:rPr lang="en-US" sz="4400" b="1" i="1" dirty="0">
                <a:solidFill>
                  <a:schemeClr val="bg1"/>
                </a:solidFill>
                <a:latin typeface="Palatino Linotype" charset="0"/>
                <a:ea typeface="Palatino Linotype" charset="0"/>
                <a:cs typeface="Palatino Linotype" charset="0"/>
              </a:rPr>
              <a:t>My </a:t>
            </a:r>
            <a:r>
              <a:rPr lang="en-US" sz="4400" b="1" i="1" dirty="0" smtClean="0">
                <a:solidFill>
                  <a:schemeClr val="bg1"/>
                </a:solidFill>
                <a:latin typeface="Palatino Linotype" charset="0"/>
                <a:ea typeface="Palatino Linotype" charset="0"/>
                <a:cs typeface="Palatino Linotype" charset="0"/>
              </a:rPr>
              <a:t>Confidence Builder</a:t>
            </a:r>
            <a:endParaRPr lang="en-US" sz="4400" b="1" i="1" dirty="0">
              <a:solidFill>
                <a:schemeClr val="bg1"/>
              </a:solidFill>
              <a:latin typeface="Palatino Linotype" charset="0"/>
              <a:ea typeface="Palatino Linotype" charset="0"/>
              <a:cs typeface="Palatino Linotype" charset="0"/>
            </a:endParaRPr>
          </a:p>
        </p:txBody>
      </p:sp>
    </p:spTree>
    <p:extLst>
      <p:ext uri="{BB962C8B-B14F-4D97-AF65-F5344CB8AC3E}">
        <p14:creationId xmlns:p14="http://schemas.microsoft.com/office/powerpoint/2010/main" val="1562480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98023" y="0"/>
            <a:ext cx="9507119" cy="6858000"/>
          </a:xfrm>
          <a:prstGeom prst="rect">
            <a:avLst/>
          </a:prstGeom>
        </p:spPr>
      </p:pic>
      <p:sp>
        <p:nvSpPr>
          <p:cNvPr id="2" name="Title 1"/>
          <p:cNvSpPr>
            <a:spLocks noGrp="1"/>
          </p:cNvSpPr>
          <p:nvPr>
            <p:ph type="title"/>
          </p:nvPr>
        </p:nvSpPr>
        <p:spPr>
          <a:xfrm>
            <a:off x="628650" y="822324"/>
            <a:ext cx="7886700" cy="1325563"/>
          </a:xfrm>
        </p:spPr>
        <p:txBody>
          <a:bodyPr/>
          <a:lstStyle/>
          <a:p>
            <a:r>
              <a:rPr lang="en-US" b="1" dirty="0">
                <a:solidFill>
                  <a:schemeClr val="bg1"/>
                </a:solidFill>
                <a:latin typeface="+mn-lt"/>
              </a:rPr>
              <a:t>CONFIDENCE</a:t>
            </a:r>
          </a:p>
        </p:txBody>
      </p:sp>
      <p:sp>
        <p:nvSpPr>
          <p:cNvPr id="3" name="Content Placeholder 2"/>
          <p:cNvSpPr>
            <a:spLocks noGrp="1"/>
          </p:cNvSpPr>
          <p:nvPr>
            <p:ph idx="1"/>
          </p:nvPr>
        </p:nvSpPr>
        <p:spPr>
          <a:xfrm>
            <a:off x="709332" y="2255929"/>
            <a:ext cx="7886700" cy="4351338"/>
          </a:xfrm>
        </p:spPr>
        <p:txBody>
          <a:bodyPr>
            <a:normAutofit fontScale="92500" lnSpcReduction="20000"/>
          </a:bodyPr>
          <a:lstStyle/>
          <a:p>
            <a:pPr marL="0" lvl="0" indent="0" algn="ctr">
              <a:lnSpc>
                <a:spcPct val="110000"/>
              </a:lnSpc>
              <a:buNone/>
            </a:pPr>
            <a:r>
              <a:rPr lang="en-US" dirty="0"/>
              <a:t>1. We have learned in previous lessons that Jesus is our Friend, our Elder Brother, and he gives us peace.  What confidence in Jesus does the apostle Paul express in Philippians 4:13?</a:t>
            </a:r>
          </a:p>
          <a:p>
            <a:pPr algn="ctr">
              <a:lnSpc>
                <a:spcPct val="110000"/>
              </a:lnSpc>
            </a:pPr>
            <a:endParaRPr lang="en-US" dirty="0"/>
          </a:p>
          <a:p>
            <a:pPr marL="0" indent="0" algn="ctr">
              <a:lnSpc>
                <a:spcPct val="110000"/>
              </a:lnSpc>
              <a:buNone/>
            </a:pPr>
            <a:r>
              <a:rPr lang="en-US" dirty="0">
                <a:solidFill>
                  <a:srgbClr val="7030A0"/>
                </a:solidFill>
              </a:rPr>
              <a:t>If you are using a version other than the King James, the verse may use the pronoun </a:t>
            </a:r>
            <a:r>
              <a:rPr lang="en-US" i="1" dirty="0">
                <a:solidFill>
                  <a:srgbClr val="7030A0"/>
                </a:solidFill>
              </a:rPr>
              <a:t>Him </a:t>
            </a:r>
            <a:r>
              <a:rPr lang="en-US" dirty="0">
                <a:solidFill>
                  <a:srgbClr val="7030A0"/>
                </a:solidFill>
              </a:rPr>
              <a:t>rather than the noun </a:t>
            </a:r>
            <a:r>
              <a:rPr lang="en-US" i="1" dirty="0">
                <a:solidFill>
                  <a:srgbClr val="7030A0"/>
                </a:solidFill>
              </a:rPr>
              <a:t>Christ,</a:t>
            </a:r>
            <a:r>
              <a:rPr lang="en-US" dirty="0">
                <a:solidFill>
                  <a:srgbClr val="7030A0"/>
                </a:solidFill>
              </a:rPr>
              <a:t> but the KJV makes it clear by stating, “I can do all things through Christ which </a:t>
            </a:r>
            <a:r>
              <a:rPr lang="en-US" dirty="0" err="1">
                <a:solidFill>
                  <a:srgbClr val="7030A0"/>
                </a:solidFill>
              </a:rPr>
              <a:t>strengtheneth</a:t>
            </a:r>
            <a:r>
              <a:rPr lang="en-US" dirty="0">
                <a:solidFill>
                  <a:srgbClr val="7030A0"/>
                </a:solidFill>
              </a:rPr>
              <a:t> me.”</a:t>
            </a:r>
          </a:p>
          <a:p>
            <a:pPr marL="0" indent="0" algn="ctr">
              <a:lnSpc>
                <a:spcPct val="110000"/>
              </a:lnSpc>
              <a:buNone/>
            </a:pPr>
            <a:r>
              <a:rPr lang="en-US" dirty="0"/>
              <a:t> </a:t>
            </a:r>
          </a:p>
        </p:txBody>
      </p:sp>
    </p:spTree>
    <p:extLst>
      <p:ext uri="{BB962C8B-B14F-4D97-AF65-F5344CB8AC3E}">
        <p14:creationId xmlns:p14="http://schemas.microsoft.com/office/powerpoint/2010/main" val="4219095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98023" y="0"/>
            <a:ext cx="9507119" cy="6858000"/>
          </a:xfrm>
          <a:prstGeom prst="rect">
            <a:avLst/>
          </a:prstGeom>
        </p:spPr>
      </p:pic>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628650" y="2202141"/>
            <a:ext cx="7886700" cy="4351338"/>
          </a:xfrm>
        </p:spPr>
        <p:txBody>
          <a:bodyPr/>
          <a:lstStyle/>
          <a:p>
            <a:pPr marL="0" lvl="0" indent="0" algn="ctr">
              <a:buNone/>
            </a:pPr>
            <a:r>
              <a:rPr lang="en-US" dirty="0" smtClean="0"/>
              <a:t>2. The </a:t>
            </a:r>
            <a:r>
              <a:rPr lang="en-US" dirty="0"/>
              <a:t>Old Testament prophet Isaiah also gave verses to encourage us in life’s troubles.  Find one of them in Isaiah 43:2. What is the promise</a:t>
            </a:r>
            <a:r>
              <a:rPr lang="en-US" dirty="0" smtClean="0"/>
              <a:t>?</a:t>
            </a:r>
          </a:p>
          <a:p>
            <a:pPr lvl="0"/>
            <a:endParaRPr lang="en-US" dirty="0"/>
          </a:p>
          <a:p>
            <a:pPr marL="0" lvl="0" indent="0" algn="ctr">
              <a:buNone/>
            </a:pPr>
            <a:r>
              <a:rPr lang="en-US" dirty="0">
                <a:solidFill>
                  <a:srgbClr val="7030A0"/>
                </a:solidFill>
              </a:rPr>
              <a:t>It is encouraging for us to know that Jesus is always with us; He will not forsake us.  Sometimes, however, even the disciples, those close followers of Jesus, forgot how much He loved them.</a:t>
            </a:r>
          </a:p>
        </p:txBody>
      </p:sp>
    </p:spTree>
    <p:extLst>
      <p:ext uri="{BB962C8B-B14F-4D97-AF65-F5344CB8AC3E}">
        <p14:creationId xmlns:p14="http://schemas.microsoft.com/office/powerpoint/2010/main" val="2226924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98023" y="0"/>
            <a:ext cx="9507119" cy="6858000"/>
          </a:xfrm>
          <a:prstGeom prst="rect">
            <a:avLst/>
          </a:prstGeom>
        </p:spPr>
      </p:pic>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628650" y="2820703"/>
            <a:ext cx="7886700" cy="2907742"/>
          </a:xfrm>
        </p:spPr>
        <p:txBody>
          <a:bodyPr>
            <a:noAutofit/>
          </a:bodyPr>
          <a:lstStyle/>
          <a:p>
            <a:pPr marL="0" lvl="0" indent="0" algn="ctr">
              <a:buNone/>
            </a:pPr>
            <a:r>
              <a:rPr lang="en-US" dirty="0" smtClean="0"/>
              <a:t>3. Since </a:t>
            </a:r>
            <a:r>
              <a:rPr lang="en-US" dirty="0"/>
              <a:t>Jesus was obviously coming to their rescue, why do you think He would have walked on by the boat?  (verse 48)</a:t>
            </a:r>
          </a:p>
          <a:p>
            <a:pPr marL="0" indent="0" algn="ctr">
              <a:buNone/>
            </a:pPr>
            <a:r>
              <a:rPr lang="en-US" dirty="0"/>
              <a:t> </a:t>
            </a:r>
          </a:p>
          <a:p>
            <a:pPr marL="0" lvl="0" indent="0" algn="ctr">
              <a:buNone/>
            </a:pPr>
            <a:r>
              <a:rPr lang="en-US" dirty="0" smtClean="0"/>
              <a:t>4. What </a:t>
            </a:r>
            <a:r>
              <a:rPr lang="en-US" dirty="0"/>
              <a:t>words of comfort did Jesus speak</a:t>
            </a:r>
            <a:r>
              <a:rPr lang="en-US" dirty="0" smtClean="0"/>
              <a:t>? </a:t>
            </a:r>
            <a:r>
              <a:rPr lang="en-US" dirty="0"/>
              <a:t>(verse 50)</a:t>
            </a:r>
          </a:p>
          <a:p>
            <a:pPr marL="0" indent="0" algn="ctr">
              <a:buNone/>
            </a:pPr>
            <a:r>
              <a:rPr lang="en-US" dirty="0"/>
              <a:t> </a:t>
            </a:r>
          </a:p>
          <a:p>
            <a:pPr marL="0" indent="0" algn="ctr">
              <a:buNone/>
            </a:pPr>
            <a:r>
              <a:rPr lang="en-US" dirty="0"/>
              <a:t> </a:t>
            </a:r>
            <a:r>
              <a:rPr lang="en-US" dirty="0" smtClean="0"/>
              <a:t> </a:t>
            </a:r>
            <a:endParaRPr lang="en-US" dirty="0"/>
          </a:p>
        </p:txBody>
      </p:sp>
    </p:spTree>
    <p:extLst>
      <p:ext uri="{BB962C8B-B14F-4D97-AF65-F5344CB8AC3E}">
        <p14:creationId xmlns:p14="http://schemas.microsoft.com/office/powerpoint/2010/main" val="6604505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98023" y="0"/>
            <a:ext cx="9507119" cy="6858000"/>
          </a:xfrm>
          <a:prstGeom prst="rect">
            <a:avLst/>
          </a:prstGeom>
        </p:spPr>
      </p:pic>
      <p:sp>
        <p:nvSpPr>
          <p:cNvPr id="2" name="Title 1"/>
          <p:cNvSpPr>
            <a:spLocks noGrp="1"/>
          </p:cNvSpPr>
          <p:nvPr>
            <p:ph type="title"/>
          </p:nvPr>
        </p:nvSpPr>
        <p:spPr>
          <a:xfrm>
            <a:off x="386604" y="726140"/>
            <a:ext cx="7886700" cy="1421748"/>
          </a:xfrm>
        </p:spPr>
        <p:txBody>
          <a:bodyPr>
            <a:normAutofit/>
          </a:bodyPr>
          <a:lstStyle/>
          <a:p>
            <a:r>
              <a:rPr lang="en-US" sz="4000" b="1" dirty="0">
                <a:solidFill>
                  <a:schemeClr val="bg1"/>
                </a:solidFill>
                <a:latin typeface="+mn-lt"/>
              </a:rPr>
              <a:t>GIVEN THE ABILITY</a:t>
            </a:r>
          </a:p>
        </p:txBody>
      </p:sp>
      <p:sp>
        <p:nvSpPr>
          <p:cNvPr id="3" name="Content Placeholder 2"/>
          <p:cNvSpPr>
            <a:spLocks noGrp="1"/>
          </p:cNvSpPr>
          <p:nvPr>
            <p:ph idx="1"/>
          </p:nvPr>
        </p:nvSpPr>
        <p:spPr>
          <a:xfrm>
            <a:off x="628650" y="2175247"/>
            <a:ext cx="7886700" cy="4351338"/>
          </a:xfrm>
        </p:spPr>
        <p:txBody>
          <a:bodyPr/>
          <a:lstStyle/>
          <a:p>
            <a:pPr marL="0" lvl="0" indent="0" algn="ctr">
              <a:lnSpc>
                <a:spcPct val="100000"/>
              </a:lnSpc>
              <a:buNone/>
            </a:pPr>
            <a:r>
              <a:rPr lang="en-US" smtClean="0"/>
              <a:t>5. </a:t>
            </a:r>
            <a:r>
              <a:rPr lang="en-US" dirty="0" smtClean="0"/>
              <a:t>In </a:t>
            </a:r>
            <a:r>
              <a:rPr lang="en-US" dirty="0"/>
              <a:t>the Bible story we read in Mark 6, Jesus had given the disciples a task to do: taking the boat across the sea. We are all given tasks to do, but sometimes we don’t think that we can do them.  For example, we may be asked to teach a Bible class, or sing in a church choir.  The worst part is that our own families often discourage us.  What did Jesus say about a prophet (teacher) and his own family?  </a:t>
            </a:r>
            <a:r>
              <a:rPr lang="en-US" i="1" dirty="0"/>
              <a:t>(</a:t>
            </a:r>
            <a:r>
              <a:rPr lang="en-US" dirty="0"/>
              <a:t>Matthew 13:57</a:t>
            </a:r>
            <a:r>
              <a:rPr lang="en-US" i="1" dirty="0"/>
              <a:t>)</a:t>
            </a:r>
            <a:endParaRPr lang="en-US" dirty="0"/>
          </a:p>
          <a:p>
            <a:pPr algn="ctr">
              <a:lnSpc>
                <a:spcPct val="100000"/>
              </a:lnSpc>
            </a:pPr>
            <a:endParaRPr lang="en-US" dirty="0"/>
          </a:p>
        </p:txBody>
      </p:sp>
    </p:spTree>
    <p:extLst>
      <p:ext uri="{BB962C8B-B14F-4D97-AF65-F5344CB8AC3E}">
        <p14:creationId xmlns:p14="http://schemas.microsoft.com/office/powerpoint/2010/main" val="21437972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 y="1"/>
            <a:ext cx="9328815" cy="6858000"/>
          </a:xfrm>
          <a:prstGeom prst="rect">
            <a:avLst/>
          </a:prstGeom>
        </p:spPr>
      </p:pic>
      <p:sp>
        <p:nvSpPr>
          <p:cNvPr id="3" name="Content Placeholder 2"/>
          <p:cNvSpPr>
            <a:spLocks noGrp="1"/>
          </p:cNvSpPr>
          <p:nvPr>
            <p:ph idx="1"/>
          </p:nvPr>
        </p:nvSpPr>
        <p:spPr>
          <a:xfrm>
            <a:off x="736226" y="2255929"/>
            <a:ext cx="7886700" cy="4351338"/>
          </a:xfrm>
        </p:spPr>
        <p:txBody>
          <a:bodyPr/>
          <a:lstStyle/>
          <a:p>
            <a:pPr marL="0" indent="0" algn="ctr">
              <a:buNone/>
            </a:pPr>
            <a:r>
              <a:rPr lang="en-US" dirty="0">
                <a:solidFill>
                  <a:schemeClr val="bg1"/>
                </a:solidFill>
              </a:rPr>
              <a:t>“This was to her the beginning of a new life, a life of purity and peace, devoted to the service of God.  In the uplifting of this fallen soul, Jesus performed a greater miracle than in healing the most grievous physical disease; He cured the spiritual malady, which is unto death everlasting.  This penitent woman became one of His most steadfast followers.  With self-sacrificing love and devotion she repaid His forgiving mercy” </a:t>
            </a:r>
            <a:endParaRPr lang="en-US" dirty="0" smtClean="0">
              <a:solidFill>
                <a:schemeClr val="bg1"/>
              </a:solidFill>
            </a:endParaRPr>
          </a:p>
          <a:p>
            <a:pPr marL="0" indent="0" algn="ctr">
              <a:buNone/>
            </a:pPr>
            <a:r>
              <a:rPr lang="en-US" dirty="0" smtClean="0">
                <a:solidFill>
                  <a:schemeClr val="bg1"/>
                </a:solidFill>
              </a:rPr>
              <a:t>(</a:t>
            </a:r>
            <a:r>
              <a:rPr lang="en-US" dirty="0">
                <a:solidFill>
                  <a:schemeClr val="bg1"/>
                </a:solidFill>
              </a:rPr>
              <a:t>Ellen White: </a:t>
            </a:r>
            <a:r>
              <a:rPr lang="en-US" i="1" dirty="0">
                <a:solidFill>
                  <a:schemeClr val="bg1"/>
                </a:solidFill>
              </a:rPr>
              <a:t>The Desire of Ages</a:t>
            </a:r>
            <a:r>
              <a:rPr lang="en-US" dirty="0">
                <a:solidFill>
                  <a:schemeClr val="bg1"/>
                </a:solidFill>
              </a:rPr>
              <a:t>, page 462).</a:t>
            </a:r>
          </a:p>
        </p:txBody>
      </p:sp>
    </p:spTree>
    <p:extLst>
      <p:ext uri="{BB962C8B-B14F-4D97-AF65-F5344CB8AC3E}">
        <p14:creationId xmlns:p14="http://schemas.microsoft.com/office/powerpoint/2010/main" val="12264973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98023" y="0"/>
            <a:ext cx="9507119" cy="6858000"/>
          </a:xfrm>
          <a:prstGeom prst="rect">
            <a:avLst/>
          </a:prstGeom>
        </p:spPr>
      </p:pic>
      <p:sp>
        <p:nvSpPr>
          <p:cNvPr id="2" name="Title 1"/>
          <p:cNvSpPr>
            <a:spLocks noGrp="1"/>
          </p:cNvSpPr>
          <p:nvPr>
            <p:ph type="title"/>
          </p:nvPr>
        </p:nvSpPr>
        <p:spPr>
          <a:xfrm>
            <a:off x="494180" y="822324"/>
            <a:ext cx="7886700" cy="1325563"/>
          </a:xfrm>
        </p:spPr>
        <p:txBody>
          <a:bodyPr>
            <a:normAutofit/>
          </a:bodyPr>
          <a:lstStyle/>
          <a:p>
            <a:r>
              <a:rPr lang="en-US" sz="4000" b="1" dirty="0">
                <a:solidFill>
                  <a:schemeClr val="bg1"/>
                </a:solidFill>
                <a:latin typeface="+mn-lt"/>
              </a:rPr>
              <a:t>WOMEN AND JESUS</a:t>
            </a:r>
          </a:p>
        </p:txBody>
      </p:sp>
      <p:sp>
        <p:nvSpPr>
          <p:cNvPr id="3" name="Content Placeholder 2"/>
          <p:cNvSpPr>
            <a:spLocks noGrp="1"/>
          </p:cNvSpPr>
          <p:nvPr>
            <p:ph idx="1"/>
          </p:nvPr>
        </p:nvSpPr>
        <p:spPr/>
        <p:txBody>
          <a:bodyPr>
            <a:normAutofit/>
          </a:bodyPr>
          <a:lstStyle/>
          <a:p>
            <a:pPr marL="0" indent="0" algn="ctr">
              <a:buNone/>
            </a:pPr>
            <a:r>
              <a:rPr lang="en-US" dirty="0"/>
              <a:t> </a:t>
            </a:r>
          </a:p>
          <a:p>
            <a:pPr marL="0" lvl="0" indent="0" algn="ctr">
              <a:lnSpc>
                <a:spcPct val="100000"/>
              </a:lnSpc>
              <a:buNone/>
            </a:pPr>
            <a:r>
              <a:rPr lang="en-US" dirty="0" smtClean="0"/>
              <a:t>8. Many </a:t>
            </a:r>
            <a:r>
              <a:rPr lang="en-US" dirty="0"/>
              <a:t>women helped Jesus in various ways during His earthly ministry.  Do you feel that He wants women to work for him today</a:t>
            </a:r>
            <a:r>
              <a:rPr lang="en-US" dirty="0" smtClean="0"/>
              <a:t>?</a:t>
            </a:r>
            <a:r>
              <a:rPr lang="en-US" dirty="0"/>
              <a:t> </a:t>
            </a:r>
          </a:p>
          <a:p>
            <a:pPr marL="0" indent="0" algn="ctr">
              <a:buNone/>
            </a:pPr>
            <a:r>
              <a:rPr lang="en-US" dirty="0"/>
              <a:t> </a:t>
            </a:r>
          </a:p>
          <a:p>
            <a:pPr marL="0" lvl="0" indent="0" algn="ctr">
              <a:buNone/>
            </a:pPr>
            <a:r>
              <a:rPr lang="en-US" dirty="0" smtClean="0"/>
              <a:t>9. In </a:t>
            </a:r>
            <a:r>
              <a:rPr lang="en-US" dirty="0"/>
              <a:t>whose image were man </a:t>
            </a:r>
            <a:r>
              <a:rPr lang="en-US" i="1" dirty="0"/>
              <a:t>and woman</a:t>
            </a:r>
            <a:r>
              <a:rPr lang="en-US" dirty="0"/>
              <a:t> created?  </a:t>
            </a:r>
            <a:r>
              <a:rPr lang="en-US" i="1" dirty="0"/>
              <a:t>(Genesis 1:27)</a:t>
            </a:r>
            <a:endParaRPr lang="en-US" dirty="0"/>
          </a:p>
          <a:p>
            <a:pPr marL="0" indent="0" algn="ctr">
              <a:buNone/>
            </a:pPr>
            <a:r>
              <a:rPr lang="en-US" dirty="0"/>
              <a:t> </a:t>
            </a:r>
          </a:p>
          <a:p>
            <a:pPr marL="0" indent="0" algn="ctr">
              <a:buNone/>
            </a:pPr>
            <a:r>
              <a:rPr lang="en-US" dirty="0"/>
              <a:t> </a:t>
            </a:r>
          </a:p>
        </p:txBody>
      </p:sp>
    </p:spTree>
    <p:extLst>
      <p:ext uri="{BB962C8B-B14F-4D97-AF65-F5344CB8AC3E}">
        <p14:creationId xmlns:p14="http://schemas.microsoft.com/office/powerpoint/2010/main" val="6246566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 y="1"/>
            <a:ext cx="9328815" cy="6858000"/>
          </a:xfrm>
          <a:prstGeom prst="rect">
            <a:avLst/>
          </a:prstGeom>
        </p:spPr>
      </p:pic>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628650" y="2551763"/>
            <a:ext cx="7886700" cy="2934634"/>
          </a:xfrm>
        </p:spPr>
        <p:txBody>
          <a:bodyPr/>
          <a:lstStyle/>
          <a:p>
            <a:pPr marL="0" lvl="0" indent="0" algn="ctr">
              <a:lnSpc>
                <a:spcPct val="100000"/>
              </a:lnSpc>
              <a:buNone/>
            </a:pPr>
            <a:r>
              <a:rPr lang="en-US" dirty="0" smtClean="0">
                <a:solidFill>
                  <a:schemeClr val="bg1"/>
                </a:solidFill>
              </a:rPr>
              <a:t>10. Being </a:t>
            </a:r>
            <a:r>
              <a:rPr lang="en-US" dirty="0">
                <a:solidFill>
                  <a:schemeClr val="bg1"/>
                </a:solidFill>
              </a:rPr>
              <a:t>created in God’s image, having Jesus as a Friend, Elder Brother, and Role Model, should give us all the confidence we need.  Ellen White says, “All His biddings are enabling” (</a:t>
            </a:r>
            <a:r>
              <a:rPr lang="en-US" i="1" dirty="0">
                <a:solidFill>
                  <a:schemeClr val="bg1"/>
                </a:solidFill>
              </a:rPr>
              <a:t>Christ’s Object Lessons</a:t>
            </a:r>
            <a:r>
              <a:rPr lang="en-US" dirty="0">
                <a:solidFill>
                  <a:schemeClr val="bg1"/>
                </a:solidFill>
              </a:rPr>
              <a:t>, p. 333).  Is Jesus prompting you to do something for Him right now?</a:t>
            </a:r>
          </a:p>
        </p:txBody>
      </p:sp>
    </p:spTree>
    <p:extLst>
      <p:ext uri="{BB962C8B-B14F-4D97-AF65-F5344CB8AC3E}">
        <p14:creationId xmlns:p14="http://schemas.microsoft.com/office/powerpoint/2010/main" val="314690831"/>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21</TotalTime>
  <Words>837</Words>
  <Application>Microsoft Office PowerPoint</Application>
  <PresentationFormat>On-screen Show (4:3)</PresentationFormat>
  <Paragraphs>95</Paragraphs>
  <Slides>11</Slides>
  <Notes>10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Women Discovering Jesus</vt:lpstr>
      <vt:lpstr>Lesson Five  Jesus is My Confidence Builder</vt:lpstr>
      <vt:lpstr>CONFIDENCE</vt:lpstr>
      <vt:lpstr>PowerPoint Presentation</vt:lpstr>
      <vt:lpstr>PowerPoint Presentation</vt:lpstr>
      <vt:lpstr>GIVEN THE ABILITY</vt:lpstr>
      <vt:lpstr>PowerPoint Presentation</vt:lpstr>
      <vt:lpstr>WOMEN AND JESUS</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Women Discovering Jesus</dc:title>
  <dc:creator>Arrais, Raquel</dc:creator>
  <cp:lastModifiedBy>Lynnetta Hamstra</cp:lastModifiedBy>
  <cp:revision>8</cp:revision>
  <dcterms:created xsi:type="dcterms:W3CDTF">2016-02-21T22:40:00Z</dcterms:created>
  <dcterms:modified xsi:type="dcterms:W3CDTF">2016-05-16T03:43:49Z</dcterms:modified>
</cp:coreProperties>
</file>